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668"/>
    <a:srgbClr val="602B6A"/>
    <a:srgbClr val="283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eel, Jody" userId="cf9bc3bf-9677-448d-838f-70c00ef57d2a" providerId="ADAL" clId="{7A5FEB32-7B9C-4774-8EC5-A8C12D41BF41}"/>
    <pc:docChg chg="delSld modSld">
      <pc:chgData name="Creel, Jody" userId="cf9bc3bf-9677-448d-838f-70c00ef57d2a" providerId="ADAL" clId="{7A5FEB32-7B9C-4774-8EC5-A8C12D41BF41}" dt="2025-03-09T22:15:03.325" v="36" actId="47"/>
      <pc:docMkLst>
        <pc:docMk/>
      </pc:docMkLst>
      <pc:sldChg chg="modSp mod">
        <pc:chgData name="Creel, Jody" userId="cf9bc3bf-9677-448d-838f-70c00ef57d2a" providerId="ADAL" clId="{7A5FEB32-7B9C-4774-8EC5-A8C12D41BF41}" dt="2025-03-09T22:14:56.782" v="35" actId="20577"/>
        <pc:sldMkLst>
          <pc:docMk/>
          <pc:sldMk cId="3323671297" sldId="256"/>
        </pc:sldMkLst>
        <pc:spChg chg="mod">
          <ac:chgData name="Creel, Jody" userId="cf9bc3bf-9677-448d-838f-70c00ef57d2a" providerId="ADAL" clId="{7A5FEB32-7B9C-4774-8EC5-A8C12D41BF41}" dt="2025-03-09T22:14:56.782" v="35" actId="20577"/>
          <ac:spMkLst>
            <pc:docMk/>
            <pc:sldMk cId="3323671297" sldId="256"/>
            <ac:spMk id="2" creationId="{CE9518FD-9143-4143-9848-5D048186158C}"/>
          </ac:spMkLst>
        </pc:spChg>
      </pc:sldChg>
      <pc:sldChg chg="del">
        <pc:chgData name="Creel, Jody" userId="cf9bc3bf-9677-448d-838f-70c00ef57d2a" providerId="ADAL" clId="{7A5FEB32-7B9C-4774-8EC5-A8C12D41BF41}" dt="2025-03-09T22:15:03.325" v="36" actId="47"/>
        <pc:sldMkLst>
          <pc:docMk/>
          <pc:sldMk cId="78886831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D0CE-CAFE-4922-A80B-BBC4E38DE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1B2E8-B010-4465-8C30-7D4C13E83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6DE8-76C0-4B92-B6F2-3587A91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856E1-9B74-4534-BA4A-9214E2C2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CFF26-022E-4D66-B665-E58D9C21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1C49-A1FB-4AA9-BD9A-6904D81F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F03BB-FD22-49EC-A344-38E66A65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C625-2F75-4C14-B223-A2521511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B643-223B-4777-AC50-EC45A383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18D9-530E-449D-BA17-AB092C98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9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2AED3-9762-400A-B0DD-13DEFAAA9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D95F6-34FD-4417-BC31-814D440F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EE2D-75E0-45C8-B707-9212ED9B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C838D-EA81-4DC5-A5FE-6750D08C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0A153-982B-480B-B9E2-621CE43B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1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344B-DDB8-4527-9E33-D88468E3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DCBC-5D13-46B8-9F59-A740C729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4CA2D-2C4C-4D96-A2D0-6130F01E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72855-5544-4631-A74C-985E635C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52E6-2EE8-4870-82BB-622C8E3C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462D-79E2-4E20-98F1-977CAD3B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F52B5-752A-4F67-A8B9-041D7945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5EC5D-16E4-40F9-8245-F60FADB5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0BFA-DFAB-478C-A354-CB695D97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BC7F-821D-49DF-8FC6-BE3484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1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1200-E165-4325-9988-D02610E9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DE59-0F10-4EC5-AFC1-40E62E90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D43F7-63A9-40B3-8653-00D30A003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B8E74-C0D1-4613-8B98-81F9445C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3073F-2ABC-469F-BF23-298F1194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ABC92-F067-492F-975E-5AEF626D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C35A-8E7C-4D22-A8F0-D8ECA0F1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DD3B8-995F-4EFF-A1AB-0ED0F554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BB857-E01A-44F6-97F7-ECCA8CFB5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0252D-021D-4129-AE3D-87F67C8C3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0FC41-EF54-47B1-A4DB-8AFBD4DBB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48D48-82BD-41A7-93E9-54C50893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D6D77-C13A-4E1F-995F-74C9D992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E0B6F-8A59-41B7-804F-2A1BC2A4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0E8C-23FF-4385-9D04-112EFDCD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E7407-3091-49F8-8B68-52A90D46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2FE37-C48C-41EF-9E62-21830EA1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E290-5796-4536-85DC-650347E3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13010-8B3B-4B04-9396-58A25DE7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4CDA3-A3A9-4674-96BB-33A1245D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03FA4-11BA-4AD2-ABAA-E7BB5F46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1ACE-5818-40BF-B567-A91FB19C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701C-C5EB-4E58-966B-09CBF112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C460A-F890-4874-932C-FEFF1D99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151C0-99C0-4B13-A830-35B8EB59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0EAD7-8022-4A2D-BBC2-A0298C3F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AC876-0F5C-493D-A845-B32E4499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9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AD68-A0A3-42DD-B68B-CC5133DA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C0BFC-31AA-465D-B27F-6CDAAB58A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4B342-7635-40D7-8851-F6D169707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E1A8-525F-4FC7-97D2-B9815006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CD899-AD99-4085-94CC-6B983071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A54B-DA09-44EB-A4A6-0B6C9199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72D4A-9211-4946-ABCA-C636F154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53A81-0CFD-4FBE-A8BE-F2C5899E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6D47C-55A3-4BDF-BB94-0559F6BC9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7FB5-FE2A-41DA-8CA5-1F3DAC3F26AC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8767-E2E9-4CCD-8F90-FE24A0BF2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58433-C99D-4FFD-934D-B43ACAC67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4D81-42E3-472D-AA07-16096ADC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82A25F-2F89-3BC7-A48B-AEE7030D3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518FD-9143-4143-9848-5D048186158C}"/>
              </a:ext>
            </a:extLst>
          </p:cNvPr>
          <p:cNvSpPr txBox="1">
            <a:spLocks noChangeAspect="1"/>
          </p:cNvSpPr>
          <p:nvPr/>
        </p:nvSpPr>
        <p:spPr>
          <a:xfrm>
            <a:off x="4948942" y="-1215"/>
            <a:ext cx="7251165" cy="7017306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  <a:tab pos="2743200" algn="l"/>
              </a:tabLst>
            </a:pPr>
            <a:endParaRPr lang="en-US" sz="2000" dirty="0"/>
          </a:p>
          <a:p>
            <a:pPr>
              <a:tabLst>
                <a:tab pos="914400" algn="l"/>
                <a:tab pos="2743200" algn="l"/>
              </a:tabLst>
            </a:pPr>
            <a:endParaRPr lang="en-US" sz="2000" dirty="0"/>
          </a:p>
          <a:p>
            <a:pPr>
              <a:tabLst>
                <a:tab pos="914400" algn="l"/>
                <a:tab pos="2743200" algn="l"/>
              </a:tabLst>
            </a:pPr>
            <a:endParaRPr lang="en-US" sz="2000" dirty="0"/>
          </a:p>
          <a:p>
            <a:pPr>
              <a:tabLst>
                <a:tab pos="914400" algn="l"/>
                <a:tab pos="2743200" algn="l"/>
              </a:tabLst>
            </a:pPr>
            <a:endParaRPr lang="en-US" sz="2000" dirty="0"/>
          </a:p>
          <a:p>
            <a:pPr>
              <a:tabLst>
                <a:tab pos="914400" algn="l"/>
                <a:tab pos="2743200" algn="l"/>
              </a:tabLst>
            </a:pPr>
            <a:endParaRPr lang="en-US" sz="2000" dirty="0"/>
          </a:p>
          <a:p>
            <a:pPr>
              <a:tabLst>
                <a:tab pos="914400" algn="l"/>
                <a:tab pos="2743200" algn="l"/>
              </a:tabLst>
            </a:pPr>
            <a:endParaRPr lang="en-US" sz="2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4400" algn="l"/>
                <a:tab pos="2743200" algn="l"/>
              </a:tabLst>
            </a:pPr>
            <a:r>
              <a:rPr lang="en-US" sz="2000" dirty="0"/>
              <a:t>Founded 1948 in Henderson, Texas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4400" algn="l"/>
                <a:tab pos="2743200" algn="l"/>
              </a:tabLst>
            </a:pPr>
            <a:r>
              <a:rPr lang="en-US" sz="2000" dirty="0"/>
              <a:t>Sponsoring Church: Calvary Baptist Church – Henderson, TX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914400" algn="l"/>
                <a:tab pos="2743200" algn="l"/>
              </a:tabLst>
            </a:pPr>
            <a:r>
              <a:rPr lang="en-US" sz="2000" dirty="0"/>
              <a:t>Mission Statement:</a:t>
            </a:r>
          </a:p>
          <a:p>
            <a:pPr lvl="2"/>
            <a:r>
              <a:rPr lang="en-US" i="1" dirty="0"/>
              <a:t>Texas Baptist Institute &amp; Seminary equips saints to do the work of ministry through Biblically-based higher education in harmony with the Bible doctrines of the American Baptist Association to advance the Kingdom of God through the local church ministry of fulfilling the Great Commission.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Offers 175 courses with 5:1 student to faculty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Enrollment: 116 undergraduate &amp; 28 graduate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Divisions: Institute (associate &amp; baccalaureate), Seminary (master &amp; doctoral), &amp; Bible Initiative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Accredited by the Associate for Biblical Higher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Opportunities include funding &amp; construction for campus renovations, pantry stocking, &amp; TBI Allies scholarship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739A1-17B2-81F5-DF53-999EE597937C}"/>
              </a:ext>
            </a:extLst>
          </p:cNvPr>
          <p:cNvSpPr txBox="1"/>
          <p:nvPr/>
        </p:nvSpPr>
        <p:spPr>
          <a:xfrm>
            <a:off x="465880" y="6437518"/>
            <a:ext cx="2579158" cy="309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info@tbi.edu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424773-A31A-8132-627D-3FEE4D93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" y="6350609"/>
            <a:ext cx="423732" cy="423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8EAC6-9A24-ED61-4581-A3A359FF1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034" y="6395219"/>
            <a:ext cx="340204" cy="3402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18C38E-F3CE-6E08-1974-E58B1453C78C}"/>
              </a:ext>
            </a:extLst>
          </p:cNvPr>
          <p:cNvSpPr txBox="1"/>
          <p:nvPr/>
        </p:nvSpPr>
        <p:spPr>
          <a:xfrm>
            <a:off x="2260811" y="6454455"/>
            <a:ext cx="1552979" cy="309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903.657.6543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79B652-9430-52A7-33F5-ED317DE0B97C}"/>
              </a:ext>
            </a:extLst>
          </p:cNvPr>
          <p:cNvSpPr txBox="1"/>
          <p:nvPr/>
        </p:nvSpPr>
        <p:spPr>
          <a:xfrm>
            <a:off x="4435469" y="6435337"/>
            <a:ext cx="1088464" cy="30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txbaptist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E2BE32-C445-01FF-2D04-0F81F8BD4E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5404"/>
          <a:stretch/>
        </p:blipFill>
        <p:spPr>
          <a:xfrm>
            <a:off x="1854451" y="111423"/>
            <a:ext cx="8413231" cy="2020635"/>
          </a:xfrm>
          <a:prstGeom prst="rect">
            <a:avLst/>
          </a:prstGeom>
        </p:spPr>
      </p:pic>
      <p:pic>
        <p:nvPicPr>
          <p:cNvPr id="18" name="Picture 17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27EF6407-3363-C935-DB30-3CE348825A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7" y="2486659"/>
            <a:ext cx="2191905" cy="2743200"/>
          </a:xfrm>
          <a:prstGeom prst="rect">
            <a:avLst/>
          </a:prstGeom>
        </p:spPr>
      </p:pic>
      <p:pic>
        <p:nvPicPr>
          <p:cNvPr id="20" name="Picture 19" descr="A person in a suit and tie&#10;&#10;Description automatically generated">
            <a:extLst>
              <a:ext uri="{FF2B5EF4-FFF2-40B4-BE49-F238E27FC236}">
                <a16:creationId xmlns:a16="http://schemas.microsoft.com/office/drawing/2014/main" id="{9D698252-466F-9F04-695B-64056C79B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23" y="2505081"/>
            <a:ext cx="2193580" cy="2743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DEA16C-BA74-9679-6FBF-BE92DF9B6724}"/>
              </a:ext>
            </a:extLst>
          </p:cNvPr>
          <p:cNvSpPr txBox="1"/>
          <p:nvPr/>
        </p:nvSpPr>
        <p:spPr>
          <a:xfrm>
            <a:off x="61710" y="5362988"/>
            <a:ext cx="2579158" cy="59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President Emeritus</a:t>
            </a:r>
          </a:p>
          <a:p>
            <a:pPr marL="0" marR="0" indent="0" algn="ctr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Ray O. Brooks</a:t>
            </a:r>
            <a:endParaRPr lang="en-US" sz="18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69B08C-9946-73AC-AB18-21F56D08E0A9}"/>
              </a:ext>
            </a:extLst>
          </p:cNvPr>
          <p:cNvSpPr txBox="1"/>
          <p:nvPr/>
        </p:nvSpPr>
        <p:spPr>
          <a:xfrm>
            <a:off x="2538240" y="5363005"/>
            <a:ext cx="2550386" cy="59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President/CEO</a:t>
            </a:r>
          </a:p>
          <a:p>
            <a:pPr marL="0" marR="0" indent="0" algn="ctr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Steve Butler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063BDBA-091E-8107-688A-2A4E866D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33" y="6411380"/>
            <a:ext cx="52050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643CB2-8B8D-EA2E-2662-5FA789B1391D}"/>
              </a:ext>
            </a:extLst>
          </p:cNvPr>
          <p:cNvSpPr txBox="1"/>
          <p:nvPr/>
        </p:nvSpPr>
        <p:spPr>
          <a:xfrm>
            <a:off x="5939121" y="6454455"/>
            <a:ext cx="1088464" cy="30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txbaptist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25B59DD-2A27-CAEA-136D-93A28BA213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79" y="6436885"/>
            <a:ext cx="268448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BCBFF6-07EA-CD2F-06AF-D04EC6A7C1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7797" y="6436563"/>
            <a:ext cx="529390" cy="3657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E649B2-9CEE-D034-6D05-6393178370EB}"/>
              </a:ext>
            </a:extLst>
          </p:cNvPr>
          <p:cNvSpPr txBox="1"/>
          <p:nvPr/>
        </p:nvSpPr>
        <p:spPr>
          <a:xfrm>
            <a:off x="7602147" y="6456003"/>
            <a:ext cx="2579158" cy="309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@txbaptist/streams</a:t>
            </a:r>
          </a:p>
        </p:txBody>
      </p:sp>
      <p:pic>
        <p:nvPicPr>
          <p:cNvPr id="33" name="Picture 32" descr="A black circle with letters and a www in it&#10;&#10;Description automatically generated with medium confidence">
            <a:extLst>
              <a:ext uri="{FF2B5EF4-FFF2-40B4-BE49-F238E27FC236}">
                <a16:creationId xmlns:a16="http://schemas.microsoft.com/office/drawing/2014/main" id="{5BE9F3F2-F0F1-9D76-B9F6-E9FCE7B171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713" y="6418609"/>
            <a:ext cx="365760" cy="3657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8C8CF2-5CAC-C427-03FA-454E16FED3DD}"/>
              </a:ext>
            </a:extLst>
          </p:cNvPr>
          <p:cNvSpPr txBox="1"/>
          <p:nvPr/>
        </p:nvSpPr>
        <p:spPr>
          <a:xfrm>
            <a:off x="10086438" y="6469203"/>
            <a:ext cx="2579158" cy="309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www.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tbi.edu</a:t>
            </a:r>
          </a:p>
        </p:txBody>
      </p:sp>
    </p:spTree>
    <p:extLst>
      <p:ext uri="{BB962C8B-B14F-4D97-AF65-F5344CB8AC3E}">
        <p14:creationId xmlns:p14="http://schemas.microsoft.com/office/powerpoint/2010/main" val="332367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151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Jody</dc:creator>
  <cp:lastModifiedBy>Creel, Jody</cp:lastModifiedBy>
  <cp:revision>3</cp:revision>
  <dcterms:created xsi:type="dcterms:W3CDTF">2022-09-04T03:07:51Z</dcterms:created>
  <dcterms:modified xsi:type="dcterms:W3CDTF">2025-03-09T22:15:05Z</dcterms:modified>
</cp:coreProperties>
</file>